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6" r:id="rId4"/>
    <p:sldId id="259" r:id="rId5"/>
    <p:sldId id="257" r:id="rId6"/>
    <p:sldId id="261" r:id="rId7"/>
    <p:sldId id="262" r:id="rId8"/>
    <p:sldId id="264" r:id="rId9"/>
    <p:sldId id="265" r:id="rId10"/>
    <p:sldId id="268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90BE18-6705-4807-96B8-2BCB11A63F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7DF1003-8C17-4235-861E-5757DDAFAC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39BA398-616A-46FC-9EE2-119876BF4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B4F3-BA4C-477C-9FA5-FBFA40FDD98B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96CA234-9F62-46E1-AA09-A530344C8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217B6C2-82C5-4E1D-A012-0AA63014A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221BA-B156-47F9-87A0-9C63E6BD06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1407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728109-C9F6-4593-A4BD-4E786B0D8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E6FA8DF-A10B-40CE-BF31-B696C69C6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5E01065-262F-47EF-A96F-86DC09BCB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B4F3-BA4C-477C-9FA5-FBFA40FDD98B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06B260-990B-4EB4-A6E2-3320C6249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04BA30B-8A43-4DB2-B2F1-03139BEEB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221BA-B156-47F9-87A0-9C63E6BD06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6727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31E5476-90D1-49BF-9C62-E74FBA0C9B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8DB883C-61DE-4AA4-95B5-C7DDD08749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4421155-457D-4070-83D7-3CA042267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B4F3-BA4C-477C-9FA5-FBFA40FDD98B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224707B-3B64-4174-A9AB-305E350F1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238EE20-2785-4CCB-B533-C4A217996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221BA-B156-47F9-87A0-9C63E6BD06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4413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75DA32-03C3-4436-9B73-138AD6C4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1CE42B-691B-45C9-94F5-D12ABE81F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45EBD41-F33F-45CA-A2B3-20EC24089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B4F3-BA4C-477C-9FA5-FBFA40FDD98B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899331-F076-405A-BFC9-F762E0B96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F3ACB10-C46D-4EF5-BA6A-CB6A62C8C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221BA-B156-47F9-87A0-9C63E6BD06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1477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537422-87D1-4252-8242-DF267736A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5CB38DD-0394-44F9-A809-19839151F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A448C4D-25F2-403A-BECE-962B83946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B4F3-BA4C-477C-9FA5-FBFA40FDD98B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F2A9CF-B2AF-4CB3-A23D-B1C3D5100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8E1FAE-96B8-4CE3-A77C-24E639D28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221BA-B156-47F9-87A0-9C63E6BD06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6987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C567E9-0066-4437-9EBA-D00F1B484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0FB345-5DA2-40C1-8B0F-311D33942E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8059B3A-F3EB-4409-AEB9-F2E8F3DE82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6ADA311-16F4-4DEB-A0C5-B28574A53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B4F3-BA4C-477C-9FA5-FBFA40FDD98B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92372A7-77FD-4292-84E7-08320B8FA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B4235AC-07B8-461E-89AE-6F718AC16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221BA-B156-47F9-87A0-9C63E6BD06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6329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DF0B0A-ADEE-43DA-A223-98E65A94D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686143C-D784-476A-A973-B4AB0C5F9B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24D160B-7FE2-4B2B-B605-365F8E2783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6F10110-D593-4775-B2BF-DC2040DDBB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906E62D-0628-43BE-A5FB-2B56A6C1A9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590A5FE-2204-4C97-AD5F-45947CAE7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B4F3-BA4C-477C-9FA5-FBFA40FDD98B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DF6C72E-C607-4DDD-AB38-CC9D8BB97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46DF544-AE9A-4CA2-B096-13A9998FA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221BA-B156-47F9-87A0-9C63E6BD06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9454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1772B2-AD55-4817-A0BA-4D2A93166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2E7454D-5DEB-4737-BD9F-B8DB18649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B4F3-BA4C-477C-9FA5-FBFA40FDD98B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8EA304C-4F71-483D-A499-2134F6B21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88E002B-C7E3-4D07-91E6-87B20A093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221BA-B156-47F9-87A0-9C63E6BD06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5676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603E9A2-061D-485D-8BE5-510733C6F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B4F3-BA4C-477C-9FA5-FBFA40FDD98B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7C5E481-2F8D-490A-B930-E8865E198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684AE99-C3AC-45E1-98AE-8F19BBA6C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221BA-B156-47F9-87A0-9C63E6BD06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1970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8D4F9E-EBD5-4E86-9D86-A47E8B7F6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E83797-F3E1-4E35-9158-BAECDCF56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C9C7F31-8341-423F-B06F-89186BECE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0EF0DF1-71BA-47EA-89BC-3E1FE5813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B4F3-BA4C-477C-9FA5-FBFA40FDD98B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0B88628-488F-45F2-B8B1-A139122C2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EF3B20C-C977-48A4-95BB-701C69143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221BA-B156-47F9-87A0-9C63E6BD06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8718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A4FC78-C2DB-4560-B553-0198D4201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0AC49EF-47A7-4DFB-A82B-268B77880B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89A6131-9249-4444-85CF-EB78DC8912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CF193DC-8E35-4253-90CD-9EE4C6FF6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B4F3-BA4C-477C-9FA5-FBFA40FDD98B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1B4AFFF-9295-4223-B6B3-5BAD7008C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8DA0F7E-DB83-464A-B50F-B1390FA68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221BA-B156-47F9-87A0-9C63E6BD06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2257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20426A9-6000-4CA5-962F-1A764BD3F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839E5A4-51AC-4459-AF14-611FB065F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6B760D4-7817-48F2-9697-56ADBCC25A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7B4F3-BA4C-477C-9FA5-FBFA40FDD98B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5636AA-A9D4-4E1F-9797-DBC57F60C7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6CC9798-A214-491F-BB1A-DD945CE169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221BA-B156-47F9-87A0-9C63E6BD06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8962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user/cambridgeenglishtv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mbridgeenglish.org/exams-and-tests/starters/preparation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ambridgeenglish.org/exams-and-tests/movers/preparation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youtube.com/embed/_2haxOJK3-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29">
            <a:extLst>
              <a:ext uri="{FF2B5EF4-FFF2-40B4-BE49-F238E27FC236}">
                <a16:creationId xmlns:a16="http://schemas.microsoft.com/office/drawing/2014/main" id="{5434194B-EB56-4062-98C6-CB72F287E3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0022124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Picture 31">
            <a:extLst>
              <a:ext uri="{FF2B5EF4-FFF2-40B4-BE49-F238E27FC236}">
                <a16:creationId xmlns:a16="http://schemas.microsoft.com/office/drawing/2014/main" id="{B3746DB1-35A8-422F-9955-4F8E75DBB0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ottotitolo 2">
            <a:extLst>
              <a:ext uri="{FF2B5EF4-FFF2-40B4-BE49-F238E27FC236}">
                <a16:creationId xmlns:a16="http://schemas.microsoft.com/office/drawing/2014/main" id="{8959976B-8124-4D76-9294-B522824246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5676" y="3753492"/>
            <a:ext cx="5946202" cy="838831"/>
          </a:xfrm>
        </p:spPr>
        <p:txBody>
          <a:bodyPr anchor="b">
            <a:normAutofit/>
          </a:bodyPr>
          <a:lstStyle/>
          <a:p>
            <a:pPr algn="r"/>
            <a:r>
              <a:rPr lang="it-IT" sz="1800">
                <a:solidFill>
                  <a:srgbClr val="000000"/>
                </a:solidFill>
                <a:hlinkClick r:id="rId3"/>
              </a:rPr>
              <a:t>https://www.youtube.com/user/cambridgeenglishtv</a:t>
            </a:r>
            <a:endParaRPr lang="it-IT" sz="1800">
              <a:solidFill>
                <a:srgbClr val="000000"/>
              </a:solidFill>
            </a:endParaRPr>
          </a:p>
          <a:p>
            <a:pPr algn="r"/>
            <a:endParaRPr lang="it-IT" sz="1800">
              <a:solidFill>
                <a:srgbClr val="000000"/>
              </a:solidFill>
            </a:endParaRPr>
          </a:p>
        </p:txBody>
      </p:sp>
      <p:sp>
        <p:nvSpPr>
          <p:cNvPr id="39" name="Freeform 57">
            <a:extLst>
              <a:ext uri="{FF2B5EF4-FFF2-40B4-BE49-F238E27FC236}">
                <a16:creationId xmlns:a16="http://schemas.microsoft.com/office/drawing/2014/main" id="{B817D9AD-5E85-4E85-AC3E-43E24FA91A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580219"/>
            <a:ext cx="4383459" cy="5287256"/>
          </a:xfrm>
          <a:custGeom>
            <a:avLst/>
            <a:gdLst>
              <a:gd name="connsiteX0" fmla="*/ 1504462 w 4383459"/>
              <a:gd name="connsiteY0" fmla="*/ 0 h 5287256"/>
              <a:gd name="connsiteX1" fmla="*/ 4383459 w 4383459"/>
              <a:gd name="connsiteY1" fmla="*/ 2878997 h 5287256"/>
              <a:gd name="connsiteX2" fmla="*/ 3114137 w 4383459"/>
              <a:gd name="connsiteY2" fmla="*/ 5266307 h 5287256"/>
              <a:gd name="connsiteX3" fmla="*/ 3079653 w 4383459"/>
              <a:gd name="connsiteY3" fmla="*/ 5287256 h 5287256"/>
              <a:gd name="connsiteX4" fmla="*/ 0 w 4383459"/>
              <a:gd name="connsiteY4" fmla="*/ 5287256 h 5287256"/>
              <a:gd name="connsiteX5" fmla="*/ 0 w 4383459"/>
              <a:gd name="connsiteY5" fmla="*/ 427769 h 5287256"/>
              <a:gd name="connsiteX6" fmla="*/ 132161 w 4383459"/>
              <a:gd name="connsiteY6" fmla="*/ 347480 h 5287256"/>
              <a:gd name="connsiteX7" fmla="*/ 1504462 w 4383459"/>
              <a:gd name="connsiteY7" fmla="*/ 0 h 5287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83459" h="5287256">
                <a:moveTo>
                  <a:pt x="1504462" y="0"/>
                </a:moveTo>
                <a:cubicBezTo>
                  <a:pt x="3094488" y="0"/>
                  <a:pt x="4383459" y="1288971"/>
                  <a:pt x="4383459" y="2878997"/>
                </a:cubicBezTo>
                <a:cubicBezTo>
                  <a:pt x="4383459" y="3872763"/>
                  <a:pt x="3879955" y="4748930"/>
                  <a:pt x="3114137" y="5266307"/>
                </a:cubicBezTo>
                <a:lnTo>
                  <a:pt x="3079653" y="5287256"/>
                </a:lnTo>
                <a:lnTo>
                  <a:pt x="0" y="5287256"/>
                </a:lnTo>
                <a:lnTo>
                  <a:pt x="0" y="427769"/>
                </a:lnTo>
                <a:lnTo>
                  <a:pt x="132161" y="347480"/>
                </a:lnTo>
                <a:cubicBezTo>
                  <a:pt x="540096" y="125876"/>
                  <a:pt x="1007579" y="0"/>
                  <a:pt x="1504462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E57DFEA6-CF87-4515-B4B0-35C413CF82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181" y="2722407"/>
            <a:ext cx="3163437" cy="3396684"/>
          </a:xfrm>
          <a:prstGeom prst="rect">
            <a:avLst/>
          </a:prstGeom>
        </p:spPr>
      </p:pic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F0810290-E788-4DE3-B716-DBE58CC6A8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2946" y="0"/>
            <a:ext cx="4185112" cy="3170097"/>
          </a:xfrm>
          <a:custGeom>
            <a:avLst/>
            <a:gdLst>
              <a:gd name="connsiteX0" fmla="*/ 301225 w 4185112"/>
              <a:gd name="connsiteY0" fmla="*/ 0 h 3170097"/>
              <a:gd name="connsiteX1" fmla="*/ 3883887 w 4185112"/>
              <a:gd name="connsiteY1" fmla="*/ 0 h 3170097"/>
              <a:gd name="connsiteX2" fmla="*/ 3932552 w 4185112"/>
              <a:gd name="connsiteY2" fmla="*/ 80105 h 3170097"/>
              <a:gd name="connsiteX3" fmla="*/ 4185112 w 4185112"/>
              <a:gd name="connsiteY3" fmla="*/ 1077541 h 3170097"/>
              <a:gd name="connsiteX4" fmla="*/ 2092556 w 4185112"/>
              <a:gd name="connsiteY4" fmla="*/ 3170097 h 3170097"/>
              <a:gd name="connsiteX5" fmla="*/ 0 w 4185112"/>
              <a:gd name="connsiteY5" fmla="*/ 1077541 h 3170097"/>
              <a:gd name="connsiteX6" fmla="*/ 252561 w 4185112"/>
              <a:gd name="connsiteY6" fmla="*/ 80105 h 3170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85112" h="3170097">
                <a:moveTo>
                  <a:pt x="301225" y="0"/>
                </a:moveTo>
                <a:lnTo>
                  <a:pt x="3883887" y="0"/>
                </a:lnTo>
                <a:lnTo>
                  <a:pt x="3932552" y="80105"/>
                </a:lnTo>
                <a:cubicBezTo>
                  <a:pt x="4093621" y="376606"/>
                  <a:pt x="4185112" y="716389"/>
                  <a:pt x="4185112" y="1077541"/>
                </a:cubicBezTo>
                <a:cubicBezTo>
                  <a:pt x="4185112" y="2233228"/>
                  <a:pt x="3248243" y="3170097"/>
                  <a:pt x="2092556" y="3170097"/>
                </a:cubicBezTo>
                <a:cubicBezTo>
                  <a:pt x="936869" y="3170097"/>
                  <a:pt x="0" y="2233228"/>
                  <a:pt x="0" y="1077541"/>
                </a:cubicBezTo>
                <a:cubicBezTo>
                  <a:pt x="0" y="716389"/>
                  <a:pt x="91491" y="376606"/>
                  <a:pt x="252561" y="80105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5A95F8FB-F80D-4CCB-A8EE-9BB36ABC7C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5208" y="228600"/>
            <a:ext cx="2041023" cy="2066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965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7624" y="2265037"/>
            <a:ext cx="10125012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>
            <a:extLst>
              <a:ext uri="{FF2B5EF4-FFF2-40B4-BE49-F238E27FC236}">
                <a16:creationId xmlns:a16="http://schemas.microsoft.com/office/drawing/2014/main" id="{6EB83BE1-8FFB-4871-AB11-5E2C8C4E8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206" y="2811104"/>
            <a:ext cx="2928114" cy="2928114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AE8E91F-BF4C-4174-AF14-63370ADD2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5354" y="2682433"/>
            <a:ext cx="6282169" cy="3215749"/>
          </a:xfrm>
        </p:spPr>
        <p:txBody>
          <a:bodyPr>
            <a:normAutofit/>
          </a:bodyPr>
          <a:lstStyle/>
          <a:p>
            <a:r>
              <a:rPr lang="it-IT" sz="1900" b="1"/>
              <a:t>STARTERS   MATERIALS</a:t>
            </a:r>
          </a:p>
          <a:p>
            <a:pPr marL="0" indent="0">
              <a:buNone/>
            </a:pPr>
            <a:r>
              <a:rPr lang="it-IT" sz="1900"/>
              <a:t>  </a:t>
            </a:r>
            <a:r>
              <a:rPr lang="it-IT" sz="1900">
                <a:hlinkClick r:id="rId3"/>
              </a:rPr>
              <a:t>https://www.cambridgeenglish.org/exams-and-tests/starters/preparation/</a:t>
            </a:r>
            <a:endParaRPr lang="it-IT" sz="1900"/>
          </a:p>
          <a:p>
            <a:pPr marL="0" indent="0">
              <a:buNone/>
            </a:pPr>
            <a:endParaRPr lang="it-IT" sz="1900"/>
          </a:p>
          <a:p>
            <a:pPr marL="0" indent="0">
              <a:buNone/>
            </a:pPr>
            <a:endParaRPr lang="it-IT" sz="1900"/>
          </a:p>
          <a:p>
            <a:pPr marL="0" indent="0">
              <a:buNone/>
            </a:pPr>
            <a:endParaRPr lang="it-IT" sz="1900"/>
          </a:p>
          <a:p>
            <a:pPr marL="0" indent="0">
              <a:buNone/>
            </a:pPr>
            <a:r>
              <a:rPr lang="it-IT" sz="1900" b="1"/>
              <a:t>. MOVERS   MATERIALS</a:t>
            </a:r>
          </a:p>
          <a:p>
            <a:pPr marL="0" indent="0">
              <a:buNone/>
            </a:pPr>
            <a:r>
              <a:rPr lang="it-IT" sz="1900">
                <a:hlinkClick r:id="rId4"/>
              </a:rPr>
              <a:t>https://www.cambridgeenglish.org/exams-and-tests/movers/preparation/</a:t>
            </a:r>
            <a:endParaRPr lang="it-IT" sz="1900"/>
          </a:p>
          <a:p>
            <a:pPr marL="0" indent="0">
              <a:buNone/>
            </a:pPr>
            <a:endParaRPr lang="it-IT" sz="1900"/>
          </a:p>
        </p:txBody>
      </p:sp>
    </p:spTree>
    <p:extLst>
      <p:ext uri="{BB962C8B-B14F-4D97-AF65-F5344CB8AC3E}">
        <p14:creationId xmlns:p14="http://schemas.microsoft.com/office/powerpoint/2010/main" val="302127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2CC3F574-767A-4138-A347-2DAFA0C9C1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25074" y="1123527"/>
            <a:ext cx="4604800" cy="4604800"/>
          </a:xfrm>
          <a:prstGeom prst="rect">
            <a:avLst/>
          </a:prstGeom>
        </p:spPr>
      </p:pic>
      <p:cxnSp>
        <p:nvCxnSpPr>
          <p:cNvPr id="18" name="Straight Connector 8">
            <a:extLst>
              <a:ext uri="{FF2B5EF4-FFF2-40B4-BE49-F238E27FC236}">
                <a16:creationId xmlns:a16="http://schemas.microsoft.com/office/drawing/2014/main" id="{E12350F3-DB83-413A-980B-1CEB92498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453265" y="1570814"/>
            <a:ext cx="0" cy="3710227"/>
          </a:xfrm>
          <a:prstGeom prst="line">
            <a:avLst/>
          </a:prstGeom>
          <a:ln w="19050">
            <a:solidFill>
              <a:srgbClr val="F5B2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0724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7624" y="2265037"/>
            <a:ext cx="10125012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magine 4">
            <a:extLst>
              <a:ext uri="{FF2B5EF4-FFF2-40B4-BE49-F238E27FC236}">
                <a16:creationId xmlns:a16="http://schemas.microsoft.com/office/drawing/2014/main" id="{18B24B57-7B3F-471C-8404-FC9437607D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206" y="2811104"/>
            <a:ext cx="2928114" cy="2928114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15102D-5E63-4E0E-8671-73A0DA29F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6889" y="2395878"/>
            <a:ext cx="6711927" cy="3758566"/>
          </a:xfrm>
        </p:spPr>
        <p:txBody>
          <a:bodyPr>
            <a:normAutofit lnSpcReduction="10000"/>
          </a:bodyPr>
          <a:lstStyle/>
          <a:p>
            <a:r>
              <a:rPr lang="it-IT" sz="3600" dirty="0"/>
              <a:t>Cambridge English </a:t>
            </a:r>
            <a:r>
              <a:rPr lang="it-IT" sz="3600" dirty="0" err="1"/>
              <a:t>Qualifications</a:t>
            </a:r>
            <a:endParaRPr lang="it-IT" sz="3600" dirty="0"/>
          </a:p>
          <a:p>
            <a:pPr algn="just"/>
            <a:r>
              <a:rPr lang="it-IT" sz="1600" dirty="0"/>
              <a:t>Le Qualifiche Cambridge English consistono in una serie di esami articolati e di difficoltà progressiva che rendono lo studio dell’inglese efficace e gratificante.</a:t>
            </a:r>
          </a:p>
          <a:p>
            <a:pPr algn="just"/>
            <a:endParaRPr lang="it-IT" sz="1600" dirty="0"/>
          </a:p>
          <a:p>
            <a:pPr algn="just"/>
            <a:r>
              <a:rPr lang="it-IT" sz="1600" dirty="0"/>
              <a:t>Percorso  pensato per stimolare persone di tutte le età e livelli di competenza a imparare e migliorare l’inglese, sviluppando abilità linguistiche concrete passo dopo passo.</a:t>
            </a:r>
          </a:p>
          <a:p>
            <a:pPr algn="just"/>
            <a:endParaRPr lang="it-IT" sz="1600" dirty="0"/>
          </a:p>
          <a:p>
            <a:pPr algn="just"/>
            <a:r>
              <a:rPr lang="it-IT" sz="1600" dirty="0"/>
              <a:t>Ciascuna delle qualifiche di lingua rispecchia un livello del Quadro Comune Europeo delle Lingue, mettendo in grado gli studenti di sviluppare e migliorare progressivamente le abilità di </a:t>
            </a:r>
            <a:r>
              <a:rPr lang="it-IT" sz="1600" dirty="0" err="1"/>
              <a:t>speaking</a:t>
            </a:r>
            <a:r>
              <a:rPr lang="it-IT" sz="1600" dirty="0"/>
              <a:t>, writing, reading e </a:t>
            </a:r>
            <a:r>
              <a:rPr lang="it-IT" sz="1600" dirty="0" err="1"/>
              <a:t>listening</a:t>
            </a:r>
            <a:r>
              <a:rPr lang="it-IT" sz="1600" dirty="0"/>
              <a:t>.</a:t>
            </a:r>
          </a:p>
          <a:p>
            <a:endParaRPr lang="it-IT" sz="1300" dirty="0"/>
          </a:p>
        </p:txBody>
      </p:sp>
    </p:spTree>
    <p:extLst>
      <p:ext uri="{BB962C8B-B14F-4D97-AF65-F5344CB8AC3E}">
        <p14:creationId xmlns:p14="http://schemas.microsoft.com/office/powerpoint/2010/main" val="3902810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F724FA-1BAA-4F51-B1ED-927883517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00" y="978102"/>
            <a:ext cx="10588434" cy="1062644"/>
          </a:xfrm>
        </p:spPr>
        <p:txBody>
          <a:bodyPr anchor="b">
            <a:normAutofit/>
          </a:bodyPr>
          <a:lstStyle/>
          <a:p>
            <a:r>
              <a:rPr lang="it-IT" sz="2100">
                <a:hlinkClick r:id="rId2"/>
              </a:rPr>
              <a:t>https://www.youtube.com/embed/_2haxOJK3-8</a:t>
            </a:r>
            <a:br>
              <a:rPr lang="it-IT" sz="2100"/>
            </a:br>
            <a:br>
              <a:rPr lang="it-IT" sz="2100"/>
            </a:br>
            <a:endParaRPr lang="it-IT" sz="210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7624" y="2265037"/>
            <a:ext cx="10125012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>
            <a:extLst>
              <a:ext uri="{FF2B5EF4-FFF2-40B4-BE49-F238E27FC236}">
                <a16:creationId xmlns:a16="http://schemas.microsoft.com/office/drawing/2014/main" id="{3E316A3E-34F2-4CB0-B453-C10AE4268D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206" y="2811104"/>
            <a:ext cx="2928114" cy="2928114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4475D4-A3EF-4F66-B1F4-D0D3D4269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5354" y="2682433"/>
            <a:ext cx="6282169" cy="3215749"/>
          </a:xfrm>
        </p:spPr>
        <p:txBody>
          <a:bodyPr>
            <a:normAutofit/>
          </a:bodyPr>
          <a:lstStyle/>
          <a:p>
            <a:r>
              <a:rPr lang="it-IT" sz="1700" b="1" dirty="0"/>
              <a:t>Il Quadro comune europeo di riferimento per la conoscenza delle lingue (QCER) o Common </a:t>
            </a:r>
            <a:r>
              <a:rPr lang="it-IT" sz="1700" b="1" dirty="0" err="1"/>
              <a:t>European</a:t>
            </a:r>
            <a:r>
              <a:rPr lang="it-IT" sz="1700" b="1" dirty="0"/>
              <a:t> Framework of Reference for </a:t>
            </a:r>
            <a:r>
              <a:rPr lang="it-IT" sz="1700" b="1" dirty="0" err="1"/>
              <a:t>Languages</a:t>
            </a:r>
            <a:r>
              <a:rPr lang="it-IT" sz="1700" b="1" dirty="0"/>
              <a:t> (CEFR) </a:t>
            </a:r>
          </a:p>
          <a:p>
            <a:pPr marL="0" indent="0">
              <a:buNone/>
            </a:pPr>
            <a:r>
              <a:rPr lang="it-IT" sz="1700" b="1" dirty="0"/>
              <a:t>              </a:t>
            </a:r>
            <a:r>
              <a:rPr lang="it-IT" sz="1700" dirty="0"/>
              <a:t>è uno standard internazionale per descrivere le competenze linguistiche. Gli esami Cambridge </a:t>
            </a:r>
            <a:r>
              <a:rPr lang="it-IT" sz="1700" dirty="0" err="1"/>
              <a:t>Assessment</a:t>
            </a:r>
            <a:r>
              <a:rPr lang="it-IT" sz="1700" dirty="0"/>
              <a:t> English rispecchiano i livelli del Quadro Comune Europeo delle Lingue, mettendo in grado gli studenti di sviluppare e migliorare progressivamente le abilità di </a:t>
            </a:r>
          </a:p>
          <a:p>
            <a:pPr>
              <a:buFontTx/>
              <a:buChar char="-"/>
            </a:pPr>
            <a:r>
              <a:rPr lang="it-IT" sz="1700" dirty="0" err="1"/>
              <a:t>speaking</a:t>
            </a:r>
            <a:r>
              <a:rPr lang="it-IT" sz="1700" dirty="0"/>
              <a:t> e writing</a:t>
            </a:r>
          </a:p>
          <a:p>
            <a:pPr>
              <a:buFontTx/>
              <a:buChar char="-"/>
            </a:pPr>
            <a:r>
              <a:rPr lang="it-IT" sz="1700" dirty="0"/>
              <a:t> reading </a:t>
            </a:r>
          </a:p>
          <a:p>
            <a:pPr>
              <a:buFontTx/>
              <a:buChar char="-"/>
            </a:pPr>
            <a:r>
              <a:rPr lang="it-IT" sz="1700" dirty="0" err="1"/>
              <a:t>listening</a:t>
            </a:r>
            <a:r>
              <a:rPr lang="it-IT" sz="17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6549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7624" y="2265037"/>
            <a:ext cx="10125012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>
            <a:extLst>
              <a:ext uri="{FF2B5EF4-FFF2-40B4-BE49-F238E27FC236}">
                <a16:creationId xmlns:a16="http://schemas.microsoft.com/office/drawing/2014/main" id="{38DFA9FA-CC04-4A5D-A215-A966A563BB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206" y="2811104"/>
            <a:ext cx="2928114" cy="2928114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1B1C5E-ECEB-4373-B449-1E6A4EA27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5354" y="2682433"/>
            <a:ext cx="6282169" cy="3215749"/>
          </a:xfrm>
        </p:spPr>
        <p:txBody>
          <a:bodyPr>
            <a:normAutofit fontScale="92500" lnSpcReduction="10000"/>
          </a:bodyPr>
          <a:lstStyle/>
          <a:p>
            <a:r>
              <a:rPr lang="it-IT" sz="1900" b="1" dirty="0" err="1"/>
              <a:t>Pre</a:t>
            </a:r>
            <a:r>
              <a:rPr lang="it-IT" sz="1900" b="1" dirty="0"/>
              <a:t>   A1 Starters</a:t>
            </a:r>
          </a:p>
          <a:p>
            <a:pPr marL="0" indent="0">
              <a:buNone/>
            </a:pPr>
            <a:r>
              <a:rPr lang="it-IT" sz="1900" dirty="0"/>
              <a:t>    Questo è il primissimo esame della serie “</a:t>
            </a:r>
            <a:r>
              <a:rPr lang="it-IT" sz="1900" dirty="0" err="1"/>
              <a:t>young</a:t>
            </a:r>
            <a:r>
              <a:rPr lang="it-IT" sz="1900" dirty="0"/>
              <a:t> </a:t>
            </a:r>
            <a:r>
              <a:rPr lang="it-IT" sz="1900" dirty="0" err="1"/>
              <a:t>learners</a:t>
            </a:r>
            <a:r>
              <a:rPr lang="it-IT" sz="1900" dirty="0"/>
              <a:t>” creata appositamente per bambini della scuola primaria che compiono i primi passi nell’apprendimento dell’inglese.</a:t>
            </a:r>
          </a:p>
          <a:p>
            <a:pPr marL="0" indent="0">
              <a:buNone/>
            </a:pPr>
            <a:r>
              <a:rPr lang="it-IT" sz="1900" dirty="0"/>
              <a:t>      </a:t>
            </a:r>
          </a:p>
          <a:p>
            <a:pPr marL="0" indent="0">
              <a:buNone/>
            </a:pPr>
            <a:endParaRPr lang="it-IT" sz="1900" dirty="0"/>
          </a:p>
          <a:p>
            <a:pPr marL="0" indent="0">
              <a:buNone/>
            </a:pPr>
            <a:endParaRPr lang="it-IT" sz="1900" dirty="0"/>
          </a:p>
          <a:p>
            <a:r>
              <a:rPr lang="it-IT" sz="1900" b="1" dirty="0"/>
              <a:t>A1      </a:t>
            </a:r>
            <a:r>
              <a:rPr lang="it-IT" sz="1900" b="1" dirty="0" err="1"/>
              <a:t>Movers</a:t>
            </a:r>
            <a:endParaRPr lang="it-IT" sz="1900" b="1" dirty="0"/>
          </a:p>
          <a:p>
            <a:pPr marL="0" indent="0">
              <a:buNone/>
            </a:pPr>
            <a:r>
              <a:rPr lang="it-IT" sz="1900" dirty="0"/>
              <a:t>    Il secondo esame per “</a:t>
            </a:r>
            <a:r>
              <a:rPr lang="it-IT" sz="1900" dirty="0" err="1"/>
              <a:t>young</a:t>
            </a:r>
            <a:r>
              <a:rPr lang="it-IT" sz="1900" dirty="0"/>
              <a:t> </a:t>
            </a:r>
            <a:r>
              <a:rPr lang="it-IT" sz="1900" dirty="0" err="1"/>
              <a:t>learners</a:t>
            </a:r>
            <a:r>
              <a:rPr lang="it-IT" sz="1900" dirty="0"/>
              <a:t>” motiva i più piccoli a imparare la lingua attraverso attività divertenti e colorate.</a:t>
            </a:r>
          </a:p>
          <a:p>
            <a:pPr marL="0" indent="0">
              <a:buNone/>
            </a:pPr>
            <a:endParaRPr lang="it-IT" sz="1900" dirty="0"/>
          </a:p>
        </p:txBody>
      </p:sp>
    </p:spTree>
    <p:extLst>
      <p:ext uri="{BB962C8B-B14F-4D97-AF65-F5344CB8AC3E}">
        <p14:creationId xmlns:p14="http://schemas.microsoft.com/office/powerpoint/2010/main" val="3279258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7624" y="2265037"/>
            <a:ext cx="10125012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>
            <a:extLst>
              <a:ext uri="{FF2B5EF4-FFF2-40B4-BE49-F238E27FC236}">
                <a16:creationId xmlns:a16="http://schemas.microsoft.com/office/drawing/2014/main" id="{8B1E0E23-EA32-4E26-AA76-0F4212B28C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206" y="2811104"/>
            <a:ext cx="2928114" cy="2928114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C9BDA1-9F5C-43A2-80E4-6FED05449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5354" y="2682433"/>
            <a:ext cx="6282169" cy="32157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200" b="1" dirty="0" err="1"/>
              <a:t>Pre</a:t>
            </a:r>
            <a:r>
              <a:rPr lang="it-IT" sz="2200" b="1" dirty="0"/>
              <a:t> A1 Starters permette ai ragazzi di fare il primo passo verso</a:t>
            </a:r>
            <a:r>
              <a:rPr lang="it-IT" sz="2200" dirty="0"/>
              <a:t>:</a:t>
            </a:r>
          </a:p>
          <a:p>
            <a:pPr marL="0" indent="0">
              <a:buNone/>
            </a:pPr>
            <a:endParaRPr lang="it-IT" sz="2200" dirty="0"/>
          </a:p>
          <a:p>
            <a:r>
              <a:rPr lang="it-IT" sz="2200" dirty="0"/>
              <a:t>comprensione di contenuti basici in inglese nel web</a:t>
            </a:r>
          </a:p>
          <a:p>
            <a:r>
              <a:rPr lang="it-IT" sz="2200" dirty="0"/>
              <a:t>lettura e ascolto di libri, canzoni, programmi e film in inglese</a:t>
            </a:r>
          </a:p>
          <a:p>
            <a:r>
              <a:rPr lang="it-IT" sz="2200" dirty="0"/>
              <a:t>comunicare con bambini di altre nazionalità</a:t>
            </a:r>
          </a:p>
          <a:p>
            <a:r>
              <a:rPr lang="it-IT" sz="2200" dirty="0"/>
              <a:t>       N° prove:	                                           3</a:t>
            </a:r>
          </a:p>
          <a:p>
            <a:r>
              <a:rPr lang="it-IT" sz="2200" dirty="0"/>
              <a:t>       Tempo per il test:	                           Circa 45 minuti</a:t>
            </a:r>
          </a:p>
        </p:txBody>
      </p:sp>
    </p:spTree>
    <p:extLst>
      <p:ext uri="{BB962C8B-B14F-4D97-AF65-F5344CB8AC3E}">
        <p14:creationId xmlns:p14="http://schemas.microsoft.com/office/powerpoint/2010/main" val="1558388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7624" y="2265037"/>
            <a:ext cx="10125012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>
            <a:extLst>
              <a:ext uri="{FF2B5EF4-FFF2-40B4-BE49-F238E27FC236}">
                <a16:creationId xmlns:a16="http://schemas.microsoft.com/office/drawing/2014/main" id="{10955E12-AD4D-4199-9ABD-CD42F80B32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206" y="2811104"/>
            <a:ext cx="2928114" cy="2928114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DE857C-B558-444F-A05E-7D619B8FB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5354" y="2682433"/>
            <a:ext cx="6282169" cy="3215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900" b="1"/>
              <a:t>Perché scegliere Pre A1 Starters:</a:t>
            </a:r>
          </a:p>
          <a:p>
            <a:r>
              <a:rPr lang="it-IT" sz="1900"/>
              <a:t>non scoraggia i bambini: ognuno di loro passa il test e riceve il certificato per celebrare l’inizio del percorso di apprendimento</a:t>
            </a:r>
          </a:p>
          <a:p>
            <a:r>
              <a:rPr lang="it-IT" sz="1900"/>
              <a:t>simula situazioni reali per rendere l’apprendimento più utile</a:t>
            </a:r>
          </a:p>
          <a:p>
            <a:r>
              <a:rPr lang="it-IT" sz="1900"/>
              <a:t>copre tutte le principali varietà della lingua inglese (ad esempio: inglese britannico e inglese americano)</a:t>
            </a:r>
          </a:p>
          <a:p>
            <a:r>
              <a:rPr lang="it-IT" sz="1900"/>
              <a:t>si può sfruttare una vasta gamma di materiali di supporto gratuiti e a pagamento</a:t>
            </a:r>
          </a:p>
        </p:txBody>
      </p:sp>
    </p:spTree>
    <p:extLst>
      <p:ext uri="{BB962C8B-B14F-4D97-AF65-F5344CB8AC3E}">
        <p14:creationId xmlns:p14="http://schemas.microsoft.com/office/powerpoint/2010/main" val="3619951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7624" y="2265037"/>
            <a:ext cx="10125012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>
            <a:extLst>
              <a:ext uri="{FF2B5EF4-FFF2-40B4-BE49-F238E27FC236}">
                <a16:creationId xmlns:a16="http://schemas.microsoft.com/office/drawing/2014/main" id="{127BFCA3-AB78-489E-A71D-DBA5F40E8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206" y="2811104"/>
            <a:ext cx="2928114" cy="2928114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125DFB-5C5D-42E9-959F-13C93CA36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5354" y="2682433"/>
            <a:ext cx="6282169" cy="321574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sz="2000" b="1" dirty="0"/>
              <a:t>A1 </a:t>
            </a:r>
            <a:r>
              <a:rPr lang="it-IT" sz="2000" b="1" dirty="0" err="1"/>
              <a:t>Movers</a:t>
            </a:r>
            <a:r>
              <a:rPr lang="it-IT" sz="2000" b="1" dirty="0"/>
              <a:t> permette di fare il primo passo verso:</a:t>
            </a:r>
          </a:p>
          <a:p>
            <a:pPr marL="0" indent="0">
              <a:buNone/>
            </a:pPr>
            <a:endParaRPr lang="it-IT" sz="2000" b="1" dirty="0"/>
          </a:p>
          <a:p>
            <a:r>
              <a:rPr lang="it-IT" sz="2000" dirty="0"/>
              <a:t>comprensione di istruzioni basiche</a:t>
            </a:r>
          </a:p>
          <a:p>
            <a:endParaRPr lang="it-IT" sz="2000" dirty="0"/>
          </a:p>
          <a:p>
            <a:r>
              <a:rPr lang="it-IT" sz="2000" dirty="0"/>
              <a:t>prendere parte a semplici conversazioni</a:t>
            </a:r>
          </a:p>
          <a:p>
            <a:endParaRPr lang="it-IT" sz="2000" dirty="0"/>
          </a:p>
          <a:p>
            <a:r>
              <a:rPr lang="it-IT" sz="2000" dirty="0"/>
              <a:t>completare informazioni, scrivere brevi note su date, luoghi e tempi. N° Prove:   3</a:t>
            </a:r>
          </a:p>
          <a:p>
            <a:pPr marL="0" indent="0">
              <a:buNone/>
            </a:pPr>
            <a:endParaRPr lang="it-IT" sz="2000" dirty="0"/>
          </a:p>
          <a:p>
            <a:r>
              <a:rPr lang="it-IT" sz="2000" dirty="0"/>
              <a:t>Tempo per il test:     circa 1 ora</a:t>
            </a:r>
          </a:p>
          <a:p>
            <a:r>
              <a:rPr lang="it-IT" sz="2000" dirty="0"/>
              <a:t>Consigliato a:	Scuole primarie e secondarie di primo grado</a:t>
            </a:r>
          </a:p>
        </p:txBody>
      </p:sp>
    </p:spTree>
    <p:extLst>
      <p:ext uri="{BB962C8B-B14F-4D97-AF65-F5344CB8AC3E}">
        <p14:creationId xmlns:p14="http://schemas.microsoft.com/office/powerpoint/2010/main" val="4044100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7624" y="2265037"/>
            <a:ext cx="10125012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magine 4">
            <a:extLst>
              <a:ext uri="{FF2B5EF4-FFF2-40B4-BE49-F238E27FC236}">
                <a16:creationId xmlns:a16="http://schemas.microsoft.com/office/drawing/2014/main" id="{41024ED6-233A-4689-AEF7-9DAF74FCBE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206" y="2811104"/>
            <a:ext cx="2928114" cy="2928114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CA4E2A-0D6F-4888-94B8-DD1457690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5354" y="2682433"/>
            <a:ext cx="6282169" cy="37608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600" b="1" dirty="0"/>
              <a:t>Perché scegliere A1 </a:t>
            </a:r>
            <a:r>
              <a:rPr lang="it-IT" sz="2600" b="1" dirty="0" err="1"/>
              <a:t>Movers</a:t>
            </a:r>
            <a:r>
              <a:rPr lang="it-IT" sz="2600" b="1" dirty="0"/>
              <a:t>:</a:t>
            </a:r>
          </a:p>
          <a:p>
            <a:pPr marL="0" indent="0">
              <a:buNone/>
            </a:pPr>
            <a:endParaRPr lang="it-IT" sz="1300" b="1" dirty="0"/>
          </a:p>
          <a:p>
            <a:r>
              <a:rPr lang="it-IT" sz="1900" dirty="0"/>
              <a:t>non scoraggia i bambini: ognuno di loro passa il test e riceve un certificato per gratificare l’impegno</a:t>
            </a:r>
          </a:p>
          <a:p>
            <a:endParaRPr lang="it-IT" sz="1900" dirty="0"/>
          </a:p>
          <a:p>
            <a:r>
              <a:rPr lang="it-IT" sz="1900" dirty="0"/>
              <a:t>simula situazioni reali per rendere l’apprendimento più utile</a:t>
            </a:r>
          </a:p>
          <a:p>
            <a:endParaRPr lang="it-IT" sz="1900" dirty="0"/>
          </a:p>
          <a:p>
            <a:r>
              <a:rPr lang="it-IT" sz="1900" dirty="0"/>
              <a:t>copre tutte le principali varietà della lingua inglese (ad esempio: inglese britannico e inglese americano)</a:t>
            </a:r>
          </a:p>
          <a:p>
            <a:endParaRPr lang="it-IT" sz="1900" dirty="0"/>
          </a:p>
          <a:p>
            <a:r>
              <a:rPr lang="it-IT" sz="1900" dirty="0"/>
              <a:t>si può usufruire di materiali per una migliore preparazione agli esami</a:t>
            </a:r>
          </a:p>
        </p:txBody>
      </p:sp>
    </p:spTree>
    <p:extLst>
      <p:ext uri="{BB962C8B-B14F-4D97-AF65-F5344CB8AC3E}">
        <p14:creationId xmlns:p14="http://schemas.microsoft.com/office/powerpoint/2010/main" val="19332348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518</Words>
  <Application>Microsoft Office PowerPoint</Application>
  <PresentationFormat>Widescreen</PresentationFormat>
  <Paragraphs>58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https://www.youtube.com/embed/_2haxOJK3-8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franco ausilio</dc:creator>
  <cp:lastModifiedBy>franco ausilio</cp:lastModifiedBy>
  <cp:revision>1</cp:revision>
  <dcterms:created xsi:type="dcterms:W3CDTF">2019-11-08T18:13:41Z</dcterms:created>
  <dcterms:modified xsi:type="dcterms:W3CDTF">2019-11-08T18:14:55Z</dcterms:modified>
</cp:coreProperties>
</file>